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4" r:id="rId2"/>
    <p:sldId id="277" r:id="rId3"/>
    <p:sldId id="275" r:id="rId4"/>
    <p:sldId id="278" r:id="rId5"/>
    <p:sldId id="264" r:id="rId6"/>
    <p:sldId id="265" r:id="rId7"/>
    <p:sldId id="279" r:id="rId8"/>
    <p:sldId id="268" r:id="rId9"/>
    <p:sldId id="269" r:id="rId10"/>
    <p:sldId id="280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356" autoAdjust="0"/>
  </p:normalViewPr>
  <p:slideViewPr>
    <p:cSldViewPr snapToGrid="0">
      <p:cViewPr varScale="1">
        <p:scale>
          <a:sx n="53" d="100"/>
          <a:sy n="53" d="100"/>
        </p:scale>
        <p:origin x="11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E19D9-6818-442D-990C-DC639990977C}" type="datetimeFigureOut">
              <a:rPr lang="en-CA" smtClean="0"/>
              <a:t>05/Jan/23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3C299-B41A-409E-AB04-884769C4146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442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Roots of Empathy Presentation</a:t>
            </a:r>
          </a:p>
          <a:p>
            <a:pPr eaLnBrk="1" hangingPunct="1"/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t>August 2003    	          Page </a:t>
            </a:r>
            <a:fld id="{7EBD7F44-05F6-4BE0-ABC9-6CDB096CA4D8}" type="slidenum"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8813" y="1154113"/>
            <a:ext cx="5540375" cy="311785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 dirty="0" smtClean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7544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2 min 31</a:t>
            </a:r>
            <a:r>
              <a:rPr lang="en-US" baseline="0" dirty="0" smtClean="0"/>
              <a:t> sec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3C299-B41A-409E-AB04-884769C4146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7639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 Presentation</a:t>
            </a:r>
          </a:p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August 2003    	          Page </a:t>
            </a:r>
            <a:fld id="{9CCDBEFB-DDAC-4468-84F6-0D266A9827C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990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 Presentation</a:t>
            </a:r>
          </a:p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August 2003    	          Page </a:t>
            </a:r>
            <a:fld id="{9CCDBEFB-DDAC-4468-84F6-0D266A9827C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049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3</a:t>
            </a:r>
            <a:r>
              <a:rPr lang="en-US" baseline="0" dirty="0" smtClean="0"/>
              <a:t> min 49 sec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3C299-B41A-409E-AB04-884769C4146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7652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to Trainers</a:t>
            </a:r>
            <a:r>
              <a:rPr lang="en-US" baseline="0" dirty="0" smtClean="0"/>
              <a:t>: </a:t>
            </a:r>
          </a:p>
          <a:p>
            <a:r>
              <a:rPr lang="en-US" baseline="0" dirty="0" smtClean="0"/>
              <a:t>Use this page to make a working list of Experiential Questions or use flip chart paper.</a:t>
            </a:r>
          </a:p>
          <a:p>
            <a:r>
              <a:rPr lang="en-US" baseline="0" dirty="0" smtClean="0"/>
              <a:t>You can type within this box when the PowerPoint is being shared.</a:t>
            </a:r>
          </a:p>
          <a:p>
            <a:r>
              <a:rPr lang="en-US" baseline="0" dirty="0" smtClean="0"/>
              <a:t>When you get to the bottom of the box it </a:t>
            </a:r>
            <a:r>
              <a:rPr lang="en-US" baseline="0" dirty="0" smtClean="0"/>
              <a:t>will scroll </a:t>
            </a:r>
            <a:r>
              <a:rPr lang="en-US" baseline="0" dirty="0" smtClean="0"/>
              <a:t>down so you can continue to add </a:t>
            </a:r>
            <a:r>
              <a:rPr lang="en-US" baseline="0" dirty="0" smtClean="0"/>
              <a:t>to the list.  </a:t>
            </a:r>
            <a:endParaRPr lang="en-US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3C299-B41A-409E-AB04-884769C4146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206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3 min 21 sec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3C299-B41A-409E-AB04-884769C4146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459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 Presentation</a:t>
            </a:r>
          </a:p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August 2003    	          Page </a:t>
            </a:r>
            <a:fld id="{9CCDBEFB-DDAC-4468-84F6-0D266A9827C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7701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 Presentation</a:t>
            </a:r>
          </a:p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August 2003    	          Page </a:t>
            </a:r>
            <a:fld id="{763D8572-9E20-4CC9-B162-C18775D6DC9F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8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2 min 4 sec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3C299-B41A-409E-AB04-884769C4146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7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 Presentation</a:t>
            </a:r>
          </a:p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August 2003    	          Page </a:t>
            </a:r>
            <a:fld id="{9CCDBEFB-DDAC-4468-84F6-0D266A9827C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4590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 Presentation</a:t>
            </a:r>
          </a:p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August 2003    	          Page </a:t>
            </a:r>
            <a:fld id="{9CCDBEFB-DDAC-4468-84F6-0D266A9827C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1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139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ircle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6"/>
            <a:ext cx="721784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ircle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152" y="260350"/>
            <a:ext cx="704849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prout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4" y="6453188"/>
            <a:ext cx="3657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re16pt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15888"/>
            <a:ext cx="134408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102784" y="6245225"/>
            <a:ext cx="9313333" cy="476250"/>
          </a:xfrm>
        </p:spPr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r>
              <a:rPr lang="en-US" altLang="en-US"/>
              <a:t>Copyright 2006 Roots of EmpathyCopyright © 2002 Mary Gordon</a:t>
            </a:r>
            <a:r>
              <a:rPr lang="en-US" altLang="en-US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138680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1600702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662546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07760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2986798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8621509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732926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5054518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1105177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858884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Roots of Empathy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4731651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9" descr="Circle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6"/>
            <a:ext cx="1001184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0" descr="Circle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917" y="260351"/>
            <a:ext cx="96308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3" descr="Sprouts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4" y="6453188"/>
            <a:ext cx="3657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667" y="6453188"/>
            <a:ext cx="988906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336600"/>
                </a:solidFill>
              </a:rPr>
              <a:t>Copyright 2006 Roots of Empathy</a:t>
            </a:r>
            <a:endParaRPr lang="en-US" sz="1200">
              <a:solidFill>
                <a:srgbClr val="336600"/>
              </a:solidFill>
            </a:endParaRPr>
          </a:p>
        </p:txBody>
      </p:sp>
      <p:pic>
        <p:nvPicPr>
          <p:cNvPr id="1031" name="Picture 21" descr="July 2004 logo 10pt colour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188914"/>
            <a:ext cx="1729316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35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557213" indent="-214313" eaLnBrk="0" hangingPunct="0">
              <a:defRPr sz="3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857250" indent="-171450" eaLnBrk="0" hangingPunct="0">
              <a:defRPr sz="3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200150" indent="-171450" eaLnBrk="0" hangingPunct="0">
              <a:defRPr sz="3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1543050" indent="-171450" eaLnBrk="0" hangingPunct="0">
              <a:defRPr sz="3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dirty="0">
                <a:latin typeface="Arial" panose="020B0604020202020204" pitchFamily="34" charset="0"/>
              </a:rPr>
              <a:t>Copyright </a:t>
            </a:r>
            <a:r>
              <a:rPr lang="en-US" altLang="en-US" sz="1000" dirty="0" smtClean="0">
                <a:latin typeface="Arial" panose="020B0604020202020204" pitchFamily="34" charset="0"/>
              </a:rPr>
              <a:t>2023 </a:t>
            </a:r>
            <a:r>
              <a:rPr lang="en-US" altLang="en-US" sz="1000" dirty="0">
                <a:latin typeface="Arial" panose="020B0604020202020204" pitchFamily="34" charset="0"/>
              </a:rPr>
              <a:t>Roots of Empathy</a:t>
            </a:r>
          </a:p>
        </p:txBody>
      </p:sp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118844" y="498182"/>
            <a:ext cx="61722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zh-CN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Welcome </a:t>
            </a:r>
            <a:r>
              <a:rPr lang="en-CA" altLang="zh-CN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to the</a:t>
            </a:r>
            <a:r>
              <a:rPr lang="en-CA" altLang="zh-CN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/>
            </a:r>
            <a:br>
              <a:rPr lang="en-CA" altLang="zh-CN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</a:br>
            <a:r>
              <a:rPr lang="en-CA" altLang="zh-CN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Roots of </a:t>
            </a:r>
            <a:r>
              <a:rPr lang="en-CA" altLang="zh-CN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Empathy</a:t>
            </a:r>
            <a:br>
              <a:rPr lang="en-CA" altLang="zh-CN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</a:br>
            <a:r>
              <a:rPr lang="en-CA" altLang="zh-CN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Mid-Year Training</a:t>
            </a:r>
            <a:r>
              <a:rPr lang="en-CA" altLang="zh-CN" sz="300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/>
            </a:r>
            <a:br>
              <a:rPr lang="en-CA" altLang="zh-CN" sz="300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</a:br>
            <a:r>
              <a:rPr lang="en-CA" altLang="zh-CN" sz="300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/>
            </a:r>
            <a:br>
              <a:rPr lang="en-CA" altLang="zh-CN" sz="300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</a:br>
            <a:r>
              <a:rPr lang="en-CA" altLang="zh-CN" sz="150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/>
            </a:r>
            <a:br>
              <a:rPr lang="en-CA" altLang="zh-CN" sz="150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</a:br>
            <a:r>
              <a:rPr lang="en-CA" altLang="zh-CN" sz="300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/>
            </a:r>
            <a:br>
              <a:rPr lang="en-CA" altLang="zh-CN" sz="300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</a:br>
            <a:endParaRPr lang="en-US" altLang="en-US" sz="3000" dirty="0">
              <a:solidFill>
                <a:srgbClr val="33660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5363" name="Picture 6" descr="July 2004 logo 10pt colou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2255" y="2888457"/>
            <a:ext cx="3025378" cy="2244329"/>
          </a:xfrm>
          <a:noFill/>
        </p:spPr>
      </p:pic>
    </p:spTree>
    <p:extLst>
      <p:ext uri="{BB962C8B-B14F-4D97-AF65-F5344CB8AC3E}">
        <p14:creationId xmlns:p14="http://schemas.microsoft.com/office/powerpoint/2010/main" val="2150621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Emotional Regulation</a:t>
            </a:r>
            <a:endParaRPr lang="en-CA" dirty="0"/>
          </a:p>
        </p:txBody>
      </p:sp>
      <p:pic>
        <p:nvPicPr>
          <p:cNvPr id="5" name="13_ Emotional Regulation - 6 year olds4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272" y="1274618"/>
            <a:ext cx="8497455" cy="455352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00"/>
                </a:solidFill>
              </a:rPr>
              <a:t>Copyright 2023 Roots of Empathy</a:t>
            </a:r>
            <a:endParaRPr lang="en-US" sz="12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13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Copyright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2023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Emotional Regulation</a:t>
            </a:r>
            <a:endParaRPr lang="en-US" altLang="en-US" dirty="0" smtClean="0">
              <a:solidFill>
                <a:srgbClr val="3366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177633"/>
            <a:ext cx="8630653" cy="519764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r>
              <a:rPr lang="en-US" altLang="en-US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Pair and Share Question 2</a:t>
            </a: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endParaRPr lang="en-US" altLang="en-US" b="1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does the Instructor guide the student’s observations of the attachment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between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parent and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baby to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help the students understand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importance of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this positive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relationship in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helping the baby to regulate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his/her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emotions? </a:t>
            </a: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0678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Copyright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2023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Emotional Literacy</a:t>
            </a:r>
            <a:endParaRPr lang="en-US" altLang="en-US" dirty="0" smtClean="0">
              <a:solidFill>
                <a:srgbClr val="3366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177633"/>
            <a:ext cx="8630653" cy="519764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r>
              <a:rPr lang="en-US" altLang="en-US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Group Question</a:t>
            </a: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endParaRPr lang="en-US" altLang="en-US" b="1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</a:t>
            </a: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could the Instructor bridge the student’s observation of how the parents helps the baby to regulate their emotions to the student’s ability to regulate their own emotions?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37599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273050"/>
            <a:ext cx="3620655" cy="1607418"/>
          </a:xfrm>
        </p:spPr>
        <p:txBody>
          <a:bodyPr/>
          <a:lstStyle/>
          <a:p>
            <a:r>
              <a:rPr lang="en-US" sz="280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1</a:t>
            </a:r>
            <a:r>
              <a:rPr lang="en-US" sz="2800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8  Questions Video</a:t>
            </a:r>
            <a:endParaRPr lang="en-CA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2509" y="2207491"/>
            <a:ext cx="3269673" cy="3918673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Group 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Question: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do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you notice about the students in this video?</a:t>
            </a:r>
            <a:endParaRPr lang="en-CA" sz="2800" dirty="0">
              <a:solidFill>
                <a:srgbClr val="000000"/>
              </a:solidFill>
            </a:endParaRPr>
          </a:p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00"/>
                </a:solidFill>
              </a:rPr>
              <a:t>Copyright 2023 Roots of Empathy</a:t>
            </a:r>
            <a:endParaRPr lang="en-US" sz="1200" dirty="0">
              <a:solidFill>
                <a:srgbClr val="336600"/>
              </a:solidFill>
            </a:endParaRPr>
          </a:p>
        </p:txBody>
      </p:sp>
      <p:pic>
        <p:nvPicPr>
          <p:cNvPr id="8" name="18 Question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001" y="406400"/>
            <a:ext cx="7675418" cy="5246255"/>
          </a:xfrm>
        </p:spPr>
      </p:pic>
    </p:spTree>
    <p:extLst>
      <p:ext uri="{BB962C8B-B14F-4D97-AF65-F5344CB8AC3E}">
        <p14:creationId xmlns:p14="http://schemas.microsoft.com/office/powerpoint/2010/main" val="1410180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en-US" sz="3200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Experiential Questions in Roots of Empathy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82255"/>
            <a:ext cx="10363200" cy="527093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endParaRPr lang="en-CA" sz="1600" dirty="0" smtClean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336600"/>
                </a:solidFill>
                <a:latin typeface="Arial" panose="020B0604020202020204" pitchFamily="34" charset="0"/>
              </a:rPr>
              <a:t>Copyright 2023 Roots of Empathy</a:t>
            </a:r>
          </a:p>
          <a:p>
            <a:pPr>
              <a:defRPr/>
            </a:pPr>
            <a:endParaRPr lang="en-US" sz="1200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2" name="TextBox1" r:id="rId2" imgW="10363320" imgH="5270400"/>
        </mc:Choice>
        <mc:Fallback>
          <p:control name="TextBox1" r:id="rId2" imgW="10363320" imgH="52704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4400" y="1182255"/>
                  <a:ext cx="10363200" cy="527093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23621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3" y="273050"/>
            <a:ext cx="3648362" cy="1764435"/>
          </a:xfrm>
        </p:spPr>
        <p:txBody>
          <a:bodyPr/>
          <a:lstStyle/>
          <a:p>
            <a:pPr algn="ctr"/>
            <a:r>
              <a:rPr lang="en-US" altLang="en-US" sz="3600" b="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Temperament</a:t>
            </a:r>
            <a:endParaRPr lang="en-CA" sz="3600" dirty="0"/>
          </a:p>
        </p:txBody>
      </p:sp>
      <p:pic>
        <p:nvPicPr>
          <p:cNvPr id="6" name="14_ Temperment - 6 years ol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7745" y="701963"/>
            <a:ext cx="7989455" cy="501534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818" y="2364509"/>
            <a:ext cx="3260437" cy="3761655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questions did the Instructor ask to help bridge the students observations of Baby Carter to their own experiences with frustration and activity level?</a:t>
            </a:r>
          </a:p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00"/>
                </a:solidFill>
              </a:rPr>
              <a:t>Copyright 2023 Roots of Empathy</a:t>
            </a:r>
            <a:endParaRPr lang="en-US" sz="12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09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dirty="0">
                <a:latin typeface="Arial" panose="020B0604020202020204" pitchFamily="34" charset="0"/>
              </a:rPr>
              <a:t>Copyright </a:t>
            </a:r>
            <a:r>
              <a:rPr lang="en-US" altLang="en-US" sz="1000" dirty="0" smtClean="0">
                <a:latin typeface="Arial" panose="020B0604020202020204" pitchFamily="34" charset="0"/>
              </a:rPr>
              <a:t>2023 </a:t>
            </a:r>
            <a:r>
              <a:rPr lang="en-US" altLang="en-US" sz="1000" dirty="0">
                <a:latin typeface="Arial" panose="020B0604020202020204" pitchFamily="34" charset="0"/>
              </a:rPr>
              <a:t>Roots of Empathy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CA" altLang="zh-CN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Family Visit Checklist</a:t>
            </a:r>
            <a:endParaRPr lang="en-US" altLang="en-US" dirty="0" smtClean="0">
              <a:solidFill>
                <a:srgbClr val="3366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268414"/>
            <a:ext cx="7772400" cy="4827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Emotional Literacy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Engaging the Parent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Engaging the Students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Attachment and Attunement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Neuroscience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Temperament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Infant Development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Empathy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Following Baby’s Lead</a:t>
            </a:r>
          </a:p>
          <a:p>
            <a:pPr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CA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Reading Baby’s Cues</a:t>
            </a:r>
            <a:r>
              <a:rPr lang="en-US" altLang="zh-CN" sz="2800" dirty="0">
                <a:ea typeface="宋体" panose="02010600030101010101" pitchFamily="2" charset="-122"/>
              </a:rPr>
              <a:t> 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8964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zh-CN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 4 Threes</a:t>
            </a:r>
            <a:endParaRPr lang="en-US" altLang="en-US" dirty="0" smtClean="0">
              <a:solidFill>
                <a:srgbClr val="33993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1722582" y="1108365"/>
            <a:ext cx="8746837" cy="5182611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 Breaths 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 the beginning of each of the 27 visits, have the students take 3 deep </a:t>
            </a:r>
            <a:r>
              <a:rPr lang="en-US" alt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breaths</a:t>
            </a:r>
            <a:endParaRPr lang="en-US" altLang="en-US" sz="2400" b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US" altLang="en-US" sz="2400" b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4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 </a:t>
            </a: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Seconds 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Have parent and baby pause in front of each child for 3 seconds when singing the welcome and goodbye song </a:t>
            </a:r>
          </a:p>
          <a:p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 Temperament Traits 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highlighted at each family visit and bridge to the students’ temperament</a:t>
            </a:r>
          </a:p>
          <a:p>
            <a:endParaRPr lang="en-US" altLang="en-US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 Songs 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be sung at each family visit. </a:t>
            </a:r>
            <a:r>
              <a:rPr lang="en-US" alt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Choose songs that match the baby’s state to help coach children to be attuned to how the baby might be feeling. 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6600"/>
                </a:solidFill>
              </a:rPr>
              <a:t>Copyright </a:t>
            </a:r>
            <a:r>
              <a:rPr lang="en-US" dirty="0" smtClean="0">
                <a:solidFill>
                  <a:srgbClr val="336600"/>
                </a:solidFill>
              </a:rPr>
              <a:t>2023 </a:t>
            </a:r>
            <a:r>
              <a:rPr lang="en-US" dirty="0">
                <a:solidFill>
                  <a:srgbClr val="336600"/>
                </a:solidFill>
              </a:rPr>
              <a:t>Roots of Empathy</a:t>
            </a:r>
            <a:endParaRPr lang="en-US" sz="12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34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1" y="273050"/>
            <a:ext cx="4211781" cy="1583460"/>
          </a:xfrm>
        </p:spPr>
        <p:txBody>
          <a:bodyPr/>
          <a:lstStyle/>
          <a:p>
            <a:pPr algn="ctr"/>
            <a:r>
              <a:rPr lang="en-US" altLang="en-US" sz="3200" b="0" dirty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Emotional Literacy</a:t>
            </a:r>
            <a:endParaRPr lang="en-CA" sz="3200" dirty="0"/>
          </a:p>
        </p:txBody>
      </p:sp>
      <p:pic>
        <p:nvPicPr>
          <p:cNvPr id="6" name="RoEClips-EmotionalLiteracy-Stephan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436" y="572655"/>
            <a:ext cx="7629236" cy="50338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109" y="1924915"/>
            <a:ext cx="3731492" cy="4201249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buClr>
                <a:srgbClr val="336600"/>
              </a:buClr>
            </a:pPr>
            <a:endParaRPr lang="en-US" altLang="en-US" sz="2800" b="1" dirty="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Group Question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eaLnBrk="1" hangingPunct="1">
              <a:lnSpc>
                <a:spcPct val="90000"/>
              </a:lnSpc>
              <a:buClr>
                <a:srgbClr val="336600"/>
              </a:buClr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questions did the Instructor ask at the beginning of the Family Visit?</a:t>
            </a:r>
            <a:endParaRPr lang="en-CA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6600"/>
                </a:solidFill>
              </a:rPr>
              <a:t>Copyright 2023 Roots of Empathy</a:t>
            </a:r>
            <a:endParaRPr lang="en-US" sz="12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16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Copyright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2023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Emotional Literacy</a:t>
            </a:r>
            <a:endParaRPr lang="en-US" altLang="en-US" dirty="0" smtClean="0">
              <a:solidFill>
                <a:srgbClr val="3366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177633"/>
            <a:ext cx="8630653" cy="519764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r>
              <a:rPr lang="en-US" altLang="en-US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Pair and Share Question 1</a:t>
            </a: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endParaRPr lang="en-US" altLang="en-US" b="1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does asking these three questions help children develop Emotional Literacy?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590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66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Copyright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2023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Roots of Empathy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solidFill>
                  <a:srgbClr val="33660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Emotional Literacy</a:t>
            </a:r>
            <a:endParaRPr lang="en-US" altLang="en-US" dirty="0" smtClean="0">
              <a:solidFill>
                <a:srgbClr val="3366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177633"/>
            <a:ext cx="8630653" cy="519764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r>
              <a:rPr lang="en-US" altLang="en-US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Group Question</a:t>
            </a: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endParaRPr lang="en-US" altLang="en-US" b="1" dirty="0" smtClean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Are there other ways that we help children develop Emotional Literacy in Roots of Empathy?</a:t>
            </a:r>
          </a:p>
          <a:p>
            <a:pPr marL="0" indent="0" eaLnBrk="1" hangingPunct="1">
              <a:lnSpc>
                <a:spcPct val="90000"/>
              </a:lnSpc>
              <a:buClr>
                <a:srgbClr val="336600"/>
              </a:buClr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18681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527</Words>
  <Application>Microsoft Office PowerPoint</Application>
  <PresentationFormat>Widescreen</PresentationFormat>
  <Paragraphs>86</Paragraphs>
  <Slides>12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宋体</vt:lpstr>
      <vt:lpstr>Arial</vt:lpstr>
      <vt:lpstr>Calibri</vt:lpstr>
      <vt:lpstr>Century Gothic</vt:lpstr>
      <vt:lpstr>Times New Roman</vt:lpstr>
      <vt:lpstr>8_Default Design</vt:lpstr>
      <vt:lpstr>Welcome to the Roots of Empathy Mid-Year Training    </vt:lpstr>
      <vt:lpstr>18  Questions Video</vt:lpstr>
      <vt:lpstr>Experiential Questions in Roots of Empathy</vt:lpstr>
      <vt:lpstr>Temperament</vt:lpstr>
      <vt:lpstr>Family Visit Checklist</vt:lpstr>
      <vt:lpstr>The 4 Threes</vt:lpstr>
      <vt:lpstr>Emotional Literacy</vt:lpstr>
      <vt:lpstr>Emotional Literacy</vt:lpstr>
      <vt:lpstr>Emotional Literacy</vt:lpstr>
      <vt:lpstr>Emotional Regulation</vt:lpstr>
      <vt:lpstr>Emotional Regulation</vt:lpstr>
      <vt:lpstr>Emotional Literacy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McCormack</dc:creator>
  <cp:lastModifiedBy>Emily McCormack</cp:lastModifiedBy>
  <cp:revision>37</cp:revision>
  <dcterms:created xsi:type="dcterms:W3CDTF">2018-11-05T19:19:41Z</dcterms:created>
  <dcterms:modified xsi:type="dcterms:W3CDTF">2023-01-05T22:10:22Z</dcterms:modified>
</cp:coreProperties>
</file>